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3640" spc="-1" strike="noStrike">
                <a:latin typeface="Arial"/>
              </a:rPr>
              <a:t>Click </a:t>
            </a:r>
            <a:r>
              <a:rPr b="0" lang="en-CA" sz="3640" spc="-1" strike="noStrike">
                <a:latin typeface="Arial"/>
              </a:rPr>
              <a:t>to </a:t>
            </a:r>
            <a:r>
              <a:rPr b="0" lang="en-CA" sz="3640" spc="-1" strike="noStrike">
                <a:latin typeface="Arial"/>
              </a:rPr>
              <a:t>move </a:t>
            </a:r>
            <a:r>
              <a:rPr b="0" lang="en-CA" sz="3640" spc="-1" strike="noStrike">
                <a:latin typeface="Arial"/>
              </a:rPr>
              <a:t>the </a:t>
            </a:r>
            <a:r>
              <a:rPr b="0" lang="en-CA" sz="3640" spc="-1" strike="noStrike">
                <a:latin typeface="Arial"/>
              </a:rPr>
              <a:t>slide</a:t>
            </a:r>
            <a:endParaRPr b="0" lang="en-CA" sz="364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640" spc="-1" strike="noStrike">
                <a:latin typeface="Arial"/>
              </a:rPr>
              <a:t>Click to edit the </a:t>
            </a:r>
            <a:r>
              <a:rPr b="0" lang="en-CA" sz="2640" spc="-1" strike="noStrike">
                <a:latin typeface="Arial"/>
              </a:rPr>
              <a:t>notes format</a:t>
            </a:r>
            <a:endParaRPr b="0" lang="en-CA" sz="264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400" spc="-1" strike="noStrike">
                <a:latin typeface="Times New Roman"/>
              </a:rPr>
              <a:t> 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CA" sz="1400" spc="-1" strike="noStrike">
                <a:latin typeface="Times New Roman"/>
              </a:rPr>
              <a:t> 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CA" sz="1400" spc="-1" strike="noStrike">
                <a:latin typeface="Times New Roman"/>
              </a:rPr>
              <a:t> 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3F06768-7A84-46F8-9144-A89181A89C89}" type="slidenum">
              <a:rPr b="0" lang="en-CA" sz="1400" spc="-1" strike="noStrike">
                <a:latin typeface="Times New Roman"/>
              </a:rPr>
              <a:t>1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300" spc="-1" strike="noStrike">
                <a:latin typeface="Arial"/>
              </a:rPr>
              <a:t>Matlab tool</a:t>
            </a:r>
            <a:endParaRPr b="0" lang="en-CA" sz="1300" spc="-1" strike="noStrike">
              <a:latin typeface="Arial"/>
            </a:endParaRPr>
          </a:p>
          <a:p>
            <a:endParaRPr b="0" lang="en-CA" sz="1300" spc="-1" strike="noStrike">
              <a:latin typeface="Arial"/>
            </a:endParaRPr>
          </a:p>
          <a:p>
            <a:r>
              <a:rPr b="0" lang="en-CA" sz="1300" spc="-1" strike="noStrike">
                <a:latin typeface="Arial"/>
              </a:rPr>
              <a:t>Vehicles have a large range of colours</a:t>
            </a:r>
            <a:endParaRPr b="0" lang="en-CA" sz="1300" spc="-1" strike="noStrike">
              <a:latin typeface="Arial"/>
            </a:endParaRPr>
          </a:p>
          <a:p>
            <a:endParaRPr b="0" lang="en-CA" sz="1300" spc="-1" strike="noStrike">
              <a:latin typeface="Arial"/>
            </a:endParaRPr>
          </a:p>
          <a:p>
            <a:r>
              <a:rPr b="0" lang="en-CA" sz="1300" spc="-1" strike="noStrike">
                <a:latin typeface="Arial"/>
              </a:rPr>
              <a:t>difficult to distinguish all of them from the environment</a:t>
            </a:r>
            <a:endParaRPr b="0" lang="en-CA" sz="1300" spc="-1" strike="noStrike">
              <a:latin typeface="Arial"/>
            </a:endParaRPr>
          </a:p>
          <a:p>
            <a:endParaRPr b="0" lang="en-CA" sz="1300" spc="-1" strike="noStrike">
              <a:latin typeface="Arial"/>
            </a:endParaRPr>
          </a:p>
          <a:p>
            <a:r>
              <a:rPr b="0" lang="en-CA" sz="1300" spc="-1" strike="noStrike">
                <a:latin typeface="Arial"/>
              </a:rPr>
              <a:t>difficult to detect as an object</a:t>
            </a:r>
            <a:endParaRPr b="0" lang="en-CA" sz="1300" spc="-1" strike="noStrike">
              <a:latin typeface="Arial"/>
            </a:endParaRPr>
          </a:p>
          <a:p>
            <a:endParaRPr b="0" lang="en-CA" sz="13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300" spc="-1" strike="noStrike">
                <a:latin typeface="Arial"/>
              </a:rPr>
              <a:t>Deep learning model trained with an annotated dataset named DOTA</a:t>
            </a:r>
            <a:endParaRPr b="0" lang="en-CA" sz="1300" spc="-1" strike="noStrike">
              <a:latin typeface="Arial"/>
            </a:endParaRPr>
          </a:p>
          <a:p>
            <a:endParaRPr b="0" lang="en-CA" sz="1300" spc="-1" strike="noStrike">
              <a:latin typeface="Arial"/>
            </a:endParaRPr>
          </a:p>
          <a:p>
            <a:r>
              <a:rPr b="0" lang="en-CA" sz="1300" spc="-1" strike="noStrike">
                <a:latin typeface="Arial"/>
              </a:rPr>
              <a:t>It includes vehicles </a:t>
            </a:r>
            <a:endParaRPr b="0" lang="en-CA" sz="1300" spc="-1" strike="noStrike">
              <a:latin typeface="Arial"/>
            </a:endParaRPr>
          </a:p>
          <a:p>
            <a:r>
              <a:rPr b="0" lang="en-CA" sz="1300" spc="-1" strike="noStrike">
                <a:latin typeface="Arial"/>
              </a:rPr>
              <a:t>the training images fit to Google maps scenes</a:t>
            </a:r>
            <a:endParaRPr b="0" lang="en-CA" sz="13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300" spc="-1" strike="noStrike">
                <a:latin typeface="Arial"/>
              </a:rPr>
              <a:t>Applied model to 4 dimensions</a:t>
            </a:r>
            <a:endParaRPr b="0" lang="en-CA" sz="1300" spc="-1" strike="noStrike">
              <a:latin typeface="Arial"/>
            </a:endParaRPr>
          </a:p>
          <a:p>
            <a:r>
              <a:rPr b="0" lang="en-CA" sz="1300" spc="-1" strike="noStrike">
                <a:latin typeface="Arial"/>
              </a:rPr>
              <a:t>1</a:t>
            </a:r>
            <a:r>
              <a:rPr b="0" lang="en-CA" sz="1300" spc="-1" strike="noStrike" baseline="101000">
                <a:latin typeface="Arial"/>
              </a:rPr>
              <a:t>st</a:t>
            </a:r>
            <a:r>
              <a:rPr b="0" lang="en-CA" sz="1300" spc="-1" strike="noStrike">
                <a:latin typeface="Arial"/>
              </a:rPr>
              <a:t> and 3</a:t>
            </a:r>
            <a:r>
              <a:rPr b="0" lang="en-CA" sz="1300" spc="-1" strike="noStrike" baseline="101000">
                <a:latin typeface="Arial"/>
              </a:rPr>
              <a:t>rd</a:t>
            </a:r>
            <a:r>
              <a:rPr b="0" lang="en-CA" sz="1300" spc="-1" strike="noStrike">
                <a:latin typeface="Arial"/>
              </a:rPr>
              <a:t> images are too small to detect small and dark cars</a:t>
            </a:r>
            <a:endParaRPr b="0" lang="en-CA" sz="1300" spc="-1" strike="noStrike">
              <a:latin typeface="Arial"/>
            </a:endParaRPr>
          </a:p>
          <a:p>
            <a:r>
              <a:rPr b="0" lang="en-CA" sz="1300" spc="-1" strike="noStrike">
                <a:latin typeface="Arial"/>
              </a:rPr>
              <a:t>4</a:t>
            </a:r>
            <a:r>
              <a:rPr b="0" lang="en-CA" sz="1300" spc="-1" strike="noStrike" baseline="101000">
                <a:latin typeface="Arial"/>
              </a:rPr>
              <a:t>th</a:t>
            </a:r>
            <a:r>
              <a:rPr b="0" lang="en-CA" sz="1300" spc="-1" strike="noStrike">
                <a:latin typeface="Arial"/>
              </a:rPr>
              <a:t> image is too large so that some objects are detected as cars like the shadows, the white lines</a:t>
            </a:r>
            <a:endParaRPr b="0" lang="en-CA" sz="1300" spc="-1" strike="noStrike">
              <a:latin typeface="Arial"/>
            </a:endParaRPr>
          </a:p>
          <a:p>
            <a:endParaRPr b="0" lang="en-CA" sz="13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</a:t>
            </a:r>
            <a:r>
              <a:rPr b="0" lang="en-CA" sz="4400" spc="-1" strike="noStrike">
                <a:latin typeface="Arial"/>
              </a:rPr>
              <a:t>l</a:t>
            </a:r>
            <a:r>
              <a:rPr b="0" lang="en-CA" sz="4400" spc="-1" strike="noStrike">
                <a:latin typeface="Arial"/>
              </a:rPr>
              <a:t>i</a:t>
            </a:r>
            <a:r>
              <a:rPr b="0" lang="en-CA" sz="4400" spc="-1" strike="noStrike">
                <a:latin typeface="Arial"/>
              </a:rPr>
              <a:t>c</a:t>
            </a:r>
            <a:r>
              <a:rPr b="0" lang="en-CA" sz="4400" spc="-1" strike="noStrike">
                <a:latin typeface="Arial"/>
              </a:rPr>
              <a:t>k</a:t>
            </a:r>
            <a:r>
              <a:rPr b="0" lang="en-CA" sz="4400" spc="-1" strike="noStrike">
                <a:latin typeface="Arial"/>
              </a:rPr>
              <a:t> </a:t>
            </a:r>
            <a:r>
              <a:rPr b="0" lang="en-CA" sz="4400" spc="-1" strike="noStrike">
                <a:latin typeface="Arial"/>
              </a:rPr>
              <a:t>t</a:t>
            </a:r>
            <a:r>
              <a:rPr b="0" lang="en-CA" sz="4400" spc="-1" strike="noStrike">
                <a:latin typeface="Arial"/>
              </a:rPr>
              <a:t>o</a:t>
            </a:r>
            <a:r>
              <a:rPr b="0" lang="en-CA" sz="4400" spc="-1" strike="noStrike">
                <a:latin typeface="Arial"/>
              </a:rPr>
              <a:t> </a:t>
            </a:r>
            <a:r>
              <a:rPr b="0" lang="en-CA" sz="4400" spc="-1" strike="noStrike">
                <a:latin typeface="Arial"/>
              </a:rPr>
              <a:t>e</a:t>
            </a:r>
            <a:r>
              <a:rPr b="0" lang="en-CA" sz="4400" spc="-1" strike="noStrike">
                <a:latin typeface="Arial"/>
              </a:rPr>
              <a:t>d</a:t>
            </a:r>
            <a:r>
              <a:rPr b="0" lang="en-CA" sz="4400" spc="-1" strike="noStrike">
                <a:latin typeface="Arial"/>
              </a:rPr>
              <a:t>i</a:t>
            </a:r>
            <a:r>
              <a:rPr b="0" lang="en-CA" sz="4400" spc="-1" strike="noStrike">
                <a:latin typeface="Arial"/>
              </a:rPr>
              <a:t>t</a:t>
            </a:r>
            <a:r>
              <a:rPr b="0" lang="en-CA" sz="4400" spc="-1" strike="noStrike">
                <a:latin typeface="Arial"/>
              </a:rPr>
              <a:t> </a:t>
            </a:r>
            <a:r>
              <a:rPr b="0" lang="en-CA" sz="4400" spc="-1" strike="noStrike">
                <a:latin typeface="Arial"/>
              </a:rPr>
              <a:t>t</a:t>
            </a:r>
            <a:r>
              <a:rPr b="0" lang="en-CA" sz="4400" spc="-1" strike="noStrike">
                <a:latin typeface="Arial"/>
              </a:rPr>
              <a:t>h</a:t>
            </a:r>
            <a:r>
              <a:rPr b="0" lang="en-CA" sz="4400" spc="-1" strike="noStrike">
                <a:latin typeface="Arial"/>
              </a:rPr>
              <a:t>e</a:t>
            </a:r>
            <a:r>
              <a:rPr b="0" lang="en-CA" sz="4400" spc="-1" strike="noStrike">
                <a:latin typeface="Arial"/>
              </a:rPr>
              <a:t> </a:t>
            </a:r>
            <a:r>
              <a:rPr b="0" lang="en-CA" sz="4400" spc="-1" strike="noStrike">
                <a:latin typeface="Arial"/>
              </a:rPr>
              <a:t>t</a:t>
            </a:r>
            <a:r>
              <a:rPr b="0" lang="en-CA" sz="4400" spc="-1" strike="noStrike">
                <a:latin typeface="Arial"/>
              </a:rPr>
              <a:t>i</a:t>
            </a:r>
            <a:r>
              <a:rPr b="0" lang="en-CA" sz="4400" spc="-1" strike="noStrike">
                <a:latin typeface="Arial"/>
              </a:rPr>
              <a:t>t</a:t>
            </a:r>
            <a:r>
              <a:rPr b="0" lang="en-CA" sz="4400" spc="-1" strike="noStrike">
                <a:latin typeface="Arial"/>
              </a:rPr>
              <a:t>l</a:t>
            </a:r>
            <a:r>
              <a:rPr b="0" lang="en-CA" sz="4400" spc="-1" strike="noStrike">
                <a:latin typeface="Arial"/>
              </a:rPr>
              <a:t>e</a:t>
            </a:r>
            <a:r>
              <a:rPr b="0" lang="en-CA" sz="4400" spc="-1" strike="noStrike">
                <a:latin typeface="Arial"/>
              </a:rPr>
              <a:t> </a:t>
            </a:r>
            <a:r>
              <a:rPr b="0" lang="en-CA" sz="4400" spc="-1" strike="noStrike">
                <a:latin typeface="Arial"/>
              </a:rPr>
              <a:t>t</a:t>
            </a:r>
            <a:r>
              <a:rPr b="0" lang="en-CA" sz="4400" spc="-1" strike="noStrike">
                <a:latin typeface="Arial"/>
              </a:rPr>
              <a:t>e</a:t>
            </a:r>
            <a:r>
              <a:rPr b="0" lang="en-CA" sz="4400" spc="-1" strike="noStrike">
                <a:latin typeface="Arial"/>
              </a:rPr>
              <a:t>x</a:t>
            </a:r>
            <a:r>
              <a:rPr b="0" lang="en-CA" sz="4400" spc="-1" strike="noStrike">
                <a:latin typeface="Arial"/>
              </a:rPr>
              <a:t>t</a:t>
            </a:r>
            <a:r>
              <a:rPr b="0" lang="en-CA" sz="4400" spc="-1" strike="noStrike">
                <a:latin typeface="Arial"/>
              </a:rPr>
              <a:t> </a:t>
            </a:r>
            <a:r>
              <a:rPr b="0" lang="en-CA" sz="4400" spc="-1" strike="noStrike">
                <a:latin typeface="Arial"/>
              </a:rPr>
              <a:t>f</a:t>
            </a:r>
            <a:r>
              <a:rPr b="0" lang="en-CA" sz="4400" spc="-1" strike="noStrike">
                <a:latin typeface="Arial"/>
              </a:rPr>
              <a:t>o</a:t>
            </a:r>
            <a:r>
              <a:rPr b="0" lang="en-CA" sz="4400" spc="-1" strike="noStrike">
                <a:latin typeface="Arial"/>
              </a:rPr>
              <a:t>r</a:t>
            </a:r>
            <a:r>
              <a:rPr b="0" lang="en-CA" sz="4400" spc="-1" strike="noStrike">
                <a:latin typeface="Arial"/>
              </a:rPr>
              <a:t>m</a:t>
            </a:r>
            <a:r>
              <a:rPr b="0" lang="en-CA" sz="4400" spc="-1" strike="noStrike">
                <a:latin typeface="Arial"/>
              </a:rPr>
              <a:t>a</a:t>
            </a:r>
            <a:r>
              <a:rPr b="0" lang="en-CA" sz="4400" spc="-1" strike="noStrike">
                <a:latin typeface="Arial"/>
              </a:rPr>
              <a:t>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7236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3640" spc="-1" strike="noStrike">
                <a:latin typeface="Arial"/>
              </a:rPr>
              <a:t>Click to edit the title text format</a:t>
            </a:r>
            <a:endParaRPr b="0" lang="en-CA" sz="364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640" spc="-1" strike="noStrike">
                <a:latin typeface="Arial"/>
              </a:rPr>
              <a:t>Click to edit the outline text format</a:t>
            </a:r>
            <a:endParaRPr b="0" lang="en-CA" sz="2640" spc="-1" strike="noStrike">
              <a:latin typeface="Arial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320" spc="-1" strike="noStrike">
                <a:latin typeface="Arial"/>
              </a:rPr>
              <a:t>Second Outline Level</a:t>
            </a:r>
            <a:endParaRPr b="0" lang="en-CA" sz="2320" spc="-1" strike="noStrike">
              <a:latin typeface="Arial"/>
            </a:endParaRPr>
          </a:p>
          <a:p>
            <a:pPr lvl="2" marL="1296000" indent="-288000"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979" spc="-1" strike="noStrike">
                <a:latin typeface="Arial"/>
              </a:rPr>
              <a:t>Third Outline Level</a:t>
            </a:r>
            <a:endParaRPr b="0" lang="en-CA" sz="1979" spc="-1" strike="noStrike">
              <a:latin typeface="Arial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1650" spc="-1" strike="noStrike">
                <a:latin typeface="Arial"/>
              </a:rPr>
              <a:t>Fourth Outline Level</a:t>
            </a:r>
            <a:endParaRPr b="0" lang="en-CA" sz="1650" spc="-1" strike="noStrike">
              <a:latin typeface="Arial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50" spc="-1" strike="noStrike">
                <a:latin typeface="Arial"/>
              </a:rPr>
              <a:t>Fifth Outline Level</a:t>
            </a:r>
            <a:endParaRPr b="0" lang="en-CA" sz="1650" spc="-1" strike="noStrike">
              <a:latin typeface="Arial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50" spc="-1" strike="noStrike">
                <a:latin typeface="Arial"/>
              </a:rPr>
              <a:t>Sixth Outline Level</a:t>
            </a:r>
            <a:endParaRPr b="0" lang="en-CA" sz="1650" spc="-1" strike="noStrike">
              <a:latin typeface="Arial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50" spc="-1" strike="noStrike">
                <a:latin typeface="Arial"/>
              </a:rPr>
              <a:t>Seventh Outline Level</a:t>
            </a:r>
            <a:endParaRPr b="0" lang="en-CA" sz="165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Content Placeholder 3" descr=""/>
          <p:cNvPicPr/>
          <p:nvPr/>
        </p:nvPicPr>
        <p:blipFill>
          <a:blip r:embed="rId1"/>
          <a:stretch/>
        </p:blipFill>
        <p:spPr>
          <a:xfrm>
            <a:off x="1224000" y="2477160"/>
            <a:ext cx="2853000" cy="3137400"/>
          </a:xfrm>
          <a:prstGeom prst="rect">
            <a:avLst/>
          </a:prstGeom>
          <a:ln>
            <a:noFill/>
          </a:ln>
        </p:spPr>
      </p:pic>
      <p:pic>
        <p:nvPicPr>
          <p:cNvPr id="83" name="Picture 4" descr=""/>
          <p:cNvPicPr/>
          <p:nvPr/>
        </p:nvPicPr>
        <p:blipFill>
          <a:blip r:embed="rId2"/>
          <a:stretch/>
        </p:blipFill>
        <p:spPr>
          <a:xfrm>
            <a:off x="4203360" y="2493360"/>
            <a:ext cx="2853000" cy="3117600"/>
          </a:xfrm>
          <a:prstGeom prst="rect">
            <a:avLst/>
          </a:prstGeom>
          <a:ln>
            <a:noFill/>
          </a:ln>
        </p:spPr>
      </p:pic>
      <p:pic>
        <p:nvPicPr>
          <p:cNvPr id="84" name="Picture 5" descr=""/>
          <p:cNvPicPr/>
          <p:nvPr/>
        </p:nvPicPr>
        <p:blipFill>
          <a:blip r:embed="rId3"/>
          <a:stretch/>
        </p:blipFill>
        <p:spPr>
          <a:xfrm>
            <a:off x="7175520" y="2477160"/>
            <a:ext cx="2832480" cy="311760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4"/>
          <a:stretch/>
        </p:blipFill>
        <p:spPr>
          <a:xfrm>
            <a:off x="1950840" y="1100520"/>
            <a:ext cx="974880" cy="87840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1898640" y="3407400"/>
            <a:ext cx="155520" cy="103320"/>
          </a:xfrm>
          <a:prstGeom prst="rect">
            <a:avLst/>
          </a:prstGeom>
          <a:noFill/>
          <a:ln w="5724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2"/>
          <p:cNvSpPr/>
          <p:nvPr/>
        </p:nvSpPr>
        <p:spPr>
          <a:xfrm flipV="1">
            <a:off x="1976760" y="1979280"/>
            <a:ext cx="415080" cy="14022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" descr=""/>
          <p:cNvPicPr/>
          <p:nvPr/>
        </p:nvPicPr>
        <p:blipFill>
          <a:blip r:embed="rId5"/>
          <a:stretch/>
        </p:blipFill>
        <p:spPr>
          <a:xfrm>
            <a:off x="4650840" y="940680"/>
            <a:ext cx="1742760" cy="124560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6"/>
          <a:stretch/>
        </p:blipFill>
        <p:spPr>
          <a:xfrm>
            <a:off x="7922160" y="1044720"/>
            <a:ext cx="1324800" cy="1089720"/>
          </a:xfrm>
          <a:prstGeom prst="rect">
            <a:avLst/>
          </a:prstGeom>
          <a:ln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5637240" y="3121920"/>
            <a:ext cx="258840" cy="207000"/>
          </a:xfrm>
          <a:prstGeom prst="rect">
            <a:avLst/>
          </a:prstGeom>
          <a:noFill/>
          <a:ln w="5724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4"/>
          <p:cNvSpPr/>
          <p:nvPr/>
        </p:nvSpPr>
        <p:spPr>
          <a:xfrm flipH="1" flipV="1">
            <a:off x="5689080" y="2187000"/>
            <a:ext cx="104040" cy="93456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9635400" y="2595240"/>
            <a:ext cx="155520" cy="181440"/>
          </a:xfrm>
          <a:prstGeom prst="rect">
            <a:avLst/>
          </a:prstGeom>
          <a:noFill/>
          <a:ln w="5724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6"/>
          <p:cNvSpPr/>
          <p:nvPr/>
        </p:nvSpPr>
        <p:spPr>
          <a:xfrm flipH="1" flipV="1">
            <a:off x="8856720" y="2135160"/>
            <a:ext cx="830520" cy="46728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Shape 7"/>
          <p:cNvSpPr txBox="1"/>
          <p:nvPr/>
        </p:nvSpPr>
        <p:spPr>
          <a:xfrm>
            <a:off x="216000" y="216000"/>
            <a:ext cx="7128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2400" spc="-1" strike="noStrike">
                <a:latin typeface="Arial"/>
              </a:rPr>
              <a:t>Colour Threshold</a:t>
            </a:r>
            <a:endParaRPr b="0" lang="en-CA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216000" y="216360"/>
            <a:ext cx="957600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2400" spc="-1" strike="noStrike">
                <a:latin typeface="Arial"/>
              </a:rPr>
              <a:t>DOTA: A Large-scale Dataset for Object Detection in Aerial Images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228960" y="792000"/>
            <a:ext cx="6459120" cy="251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Model: Faster R-CNN</a:t>
            </a:r>
            <a:endParaRPr b="0" lang="en-CA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15 classes including small vehicles and large vehicles</a:t>
            </a:r>
            <a:endParaRPr b="0" lang="en-CA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Pre-trained model:</a:t>
            </a:r>
            <a:endParaRPr b="0" lang="en-CA" sz="20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Arial"/>
              </a:rPr>
              <a:t>2806 aerial images</a:t>
            </a:r>
            <a:endParaRPr b="0" lang="en-CA" sz="18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Arial"/>
              </a:rPr>
              <a:t>800 * 800 to 4000 * 4000 pixels</a:t>
            </a:r>
            <a:endParaRPr b="0" lang="en-CA" sz="18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Arial"/>
              </a:rPr>
              <a:t>188,282 instances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4752000" y="1791000"/>
            <a:ext cx="4896720" cy="387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800" y="3025080"/>
            <a:ext cx="10078920" cy="251892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72000" y="1301760"/>
            <a:ext cx="239580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512*512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18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2520000" y="1301760"/>
            <a:ext cx="239580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512*512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19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4961880" y="1301760"/>
            <a:ext cx="26488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1024*1024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1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19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7502400" y="1301760"/>
            <a:ext cx="26488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1024*1024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1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20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03" name="TextShape 5"/>
          <p:cNvSpPr txBox="1"/>
          <p:nvPr/>
        </p:nvSpPr>
        <p:spPr>
          <a:xfrm>
            <a:off x="216000" y="216360"/>
            <a:ext cx="7128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2400" spc="-1" strike="noStrike">
                <a:latin typeface="Arial"/>
              </a:rPr>
              <a:t>Comparison on images with different dimensions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2524680" y="1080000"/>
            <a:ext cx="427320" cy="22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60" y="3024000"/>
            <a:ext cx="10078920" cy="251892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72000" y="1301760"/>
            <a:ext cx="239580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512*512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18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2520000" y="1301760"/>
            <a:ext cx="239580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512*512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19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4961880" y="1301760"/>
            <a:ext cx="26488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1024*1024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1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19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7502400" y="1301760"/>
            <a:ext cx="26488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1024*1024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1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20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525040" y="1080360"/>
            <a:ext cx="427320" cy="22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360" y="3024360"/>
            <a:ext cx="10080000" cy="251928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72000" y="1301760"/>
            <a:ext cx="239580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512*512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18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2520000" y="1301760"/>
            <a:ext cx="239580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512*512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2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19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4961880" y="1301760"/>
            <a:ext cx="26488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1024*1024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1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19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7502400" y="1301760"/>
            <a:ext cx="26488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width*height: 1024*1024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Scale: 1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Zoom: 20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2525040" y="1080360"/>
            <a:ext cx="427320" cy="22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216000" y="216720"/>
            <a:ext cx="7128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2400" spc="-1" strike="noStrike">
                <a:latin typeface="Arial"/>
              </a:rPr>
              <a:t>Improvement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1584000" y="1562760"/>
            <a:ext cx="3765240" cy="376524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5738760" y="1562760"/>
            <a:ext cx="3765240" cy="3765240"/>
          </a:xfrm>
          <a:prstGeom prst="rect">
            <a:avLst/>
          </a:prstGeom>
          <a:ln>
            <a:noFill/>
          </a:ln>
        </p:spPr>
      </p:pic>
      <p:sp>
        <p:nvSpPr>
          <p:cNvPr id="120" name="TextShape 2"/>
          <p:cNvSpPr txBox="1"/>
          <p:nvPr/>
        </p:nvSpPr>
        <p:spPr>
          <a:xfrm>
            <a:off x="544320" y="598680"/>
            <a:ext cx="2321640" cy="857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Arial"/>
              </a:rPr>
              <a:t>Mislabelled objects</a:t>
            </a:r>
            <a:endParaRPr b="0" lang="en-CA" sz="18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Arial"/>
              </a:rPr>
              <a:t>Detected twice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21" name="Line 3"/>
          <p:cNvSpPr/>
          <p:nvPr/>
        </p:nvSpPr>
        <p:spPr>
          <a:xfrm>
            <a:off x="2808000" y="1080000"/>
            <a:ext cx="432000" cy="20880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4"/>
          <p:cNvSpPr/>
          <p:nvPr/>
        </p:nvSpPr>
        <p:spPr>
          <a:xfrm>
            <a:off x="2304000" y="1456560"/>
            <a:ext cx="360000" cy="120744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5"/>
          <p:cNvSpPr/>
          <p:nvPr/>
        </p:nvSpPr>
        <p:spPr>
          <a:xfrm>
            <a:off x="5349240" y="3384000"/>
            <a:ext cx="389520" cy="360000"/>
          </a:xfrm>
          <a:custGeom>
            <a:avLst/>
            <a:gdLst/>
            <a:ahLst/>
            <a:rect l="0" t="0" r="r" b="b"/>
            <a:pathLst>
              <a:path w="1084" h="1002">
                <a:moveTo>
                  <a:pt x="0" y="250"/>
                </a:moveTo>
                <a:lnTo>
                  <a:pt x="812" y="250"/>
                </a:lnTo>
                <a:lnTo>
                  <a:pt x="812" y="0"/>
                </a:lnTo>
                <a:lnTo>
                  <a:pt x="1083" y="500"/>
                </a:lnTo>
                <a:lnTo>
                  <a:pt x="812" y="1001"/>
                </a:lnTo>
                <a:lnTo>
                  <a:pt x="812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216000" y="217080"/>
            <a:ext cx="7128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2400" spc="-1" strike="noStrike">
                <a:latin typeface="Arial"/>
              </a:rPr>
              <a:t>Next step: Road Detection</a:t>
            </a:r>
            <a:endParaRPr b="0" lang="en-CA" sz="2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387160" y="2059920"/>
            <a:ext cx="3340080" cy="3340080"/>
          </a:xfrm>
          <a:prstGeom prst="rect">
            <a:avLst/>
          </a:prstGeom>
          <a:ln>
            <a:noFill/>
          </a:ln>
        </p:spPr>
      </p:pic>
      <p:sp>
        <p:nvSpPr>
          <p:cNvPr id="126" name="TextShape 2"/>
          <p:cNvSpPr txBox="1"/>
          <p:nvPr/>
        </p:nvSpPr>
        <p:spPr>
          <a:xfrm>
            <a:off x="832680" y="720000"/>
            <a:ext cx="2623320" cy="124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Arial"/>
              </a:rPr>
              <a:t>Estimate road length</a:t>
            </a:r>
            <a:endParaRPr b="0" lang="en-CA" sz="18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Arial"/>
              </a:rPr>
              <a:t>Drop off-road vehicles</a:t>
            </a:r>
            <a:endParaRPr b="0" lang="en-CA" sz="18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Arial"/>
              </a:rPr>
              <a:t>Drop parked vehicles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5947920" y="2059920"/>
            <a:ext cx="3340080" cy="334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2020-03-01T23:05:37Z</dcterms:created>
  <dc:creator/>
  <dc:description/>
  <dc:language>en-CA</dc:language>
  <cp:lastModifiedBy/>
  <dcterms:modified xsi:type="dcterms:W3CDTF">2020-03-09T19:08:37Z</dcterms:modified>
  <cp:revision>5</cp:revision>
  <dc:subject/>
  <dc:title/>
</cp:coreProperties>
</file>